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4" r:id="rId5"/>
    <p:sldId id="263" r:id="rId6"/>
    <p:sldId id="261" r:id="rId7"/>
    <p:sldId id="270" r:id="rId8"/>
    <p:sldId id="279" r:id="rId9"/>
    <p:sldId id="272" r:id="rId10"/>
    <p:sldId id="271" r:id="rId11"/>
    <p:sldId id="273" r:id="rId12"/>
    <p:sldId id="286" r:id="rId13"/>
    <p:sldId id="285" r:id="rId14"/>
    <p:sldId id="287" r:id="rId15"/>
    <p:sldId id="275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069" autoAdjust="0"/>
  </p:normalViewPr>
  <p:slideViewPr>
    <p:cSldViewPr>
      <p:cViewPr varScale="1">
        <p:scale>
          <a:sx n="91" d="100"/>
          <a:sy n="91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harpenSoften amount="75000"/>
                    </a14:imgEffect>
                    <a14:imgEffect>
                      <a14:saturation sat="150000"/>
                    </a14:imgEffect>
                    <a14:imgEffect>
                      <a14:brightnessContrast bright="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2079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Турунтаево </a:t>
            </a:r>
          </a:p>
          <a:p>
            <a:pPr algn="ctr"/>
            <a:r>
              <a:rPr lang="ru-RU" sz="1600" dirty="0"/>
              <a:t>201</a:t>
            </a:r>
            <a:r>
              <a:rPr lang="en-US" sz="1600" dirty="0"/>
              <a:t>8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Стратегия социально-экономического развития Прибайкальского района Республики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297477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Приоритетные направления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Социальная сфера.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186" y="2276872"/>
            <a:ext cx="4301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улучшение демографической ситуации и создание условий для укрепления здоровья населения;</a:t>
            </a:r>
          </a:p>
          <a:p>
            <a:r>
              <a:rPr lang="ru-RU" dirty="0"/>
              <a:t>- повышение уровня образования и культуры;</a:t>
            </a:r>
          </a:p>
          <a:p>
            <a:r>
              <a:rPr lang="ru-RU" dirty="0"/>
              <a:t>- обеспечение социальной защищенности и занятости населения;</a:t>
            </a:r>
          </a:p>
          <a:p>
            <a:r>
              <a:rPr lang="ru-RU" dirty="0"/>
              <a:t>- обеспечение безопасных условий проживания;</a:t>
            </a:r>
          </a:p>
          <a:p>
            <a:r>
              <a:rPr lang="ru-RU" dirty="0"/>
              <a:t>- развитие гражданского сообщества и воспитание молодого поколения.</a:t>
            </a:r>
          </a:p>
          <a:p>
            <a:r>
              <a:rPr lang="ru-RU" dirty="0"/>
              <a:t>- пропаганда ЗОЖ.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276872"/>
            <a:ext cx="4211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ru-RU" dirty="0"/>
              <a:t>развитие некоммерческих организаций, ТОС, </a:t>
            </a:r>
          </a:p>
          <a:p>
            <a:r>
              <a:rPr lang="ru-RU" dirty="0"/>
              <a:t>- развитие программ предпрофессионального образования на базе ОУ и ОУДО,</a:t>
            </a:r>
          </a:p>
          <a:p>
            <a:r>
              <a:rPr lang="ru-RU" dirty="0"/>
              <a:t>- изменение направлений деятельности ОУДО в соответствии с развитием современных технологий, 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углубление информатизации  в медицине, образовании, в области </a:t>
            </a:r>
            <a:r>
              <a:rPr lang="ru-RU" dirty="0" err="1"/>
              <a:t>госуслуг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54685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Среднесрочный прогноз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6453" y="1454685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Долгосрочный прогноз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454684"/>
            <a:ext cx="3024336" cy="60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на среднесрочный период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6453" y="1454685"/>
            <a:ext cx="3024336" cy="60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на долгосрочный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2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Приоритетные направления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Экологическая сфера.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896" y="2276872"/>
            <a:ext cx="4229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ввод полигона ТКО и станций очистки и ЖБО в с. Турунтаево,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очистка береговой линии оз. Байкал от мусора,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очистка от мусора территорий вокруг поселений,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профилактика лесных пожаров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улучшение работы жилищно-коммунального хозяйства и качества предоставляемых услуг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67210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ввод полигонов ТКО и станций очистки и ЖБО в ст. Таловка,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заключительный этап формирования системы сбора и удаления мусора в районе,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комплексное благоустройство населенных пунктов.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6453" y="1454685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Долгосрочный прогноз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54685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Среднесрочный прогноз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454684"/>
            <a:ext cx="3024336" cy="60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на среднесрочный период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6453" y="1454685"/>
            <a:ext cx="3024336" cy="60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 на долгосрочный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4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Инвестиции 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сферу экономики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На период до 2035 года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(млн. руб.).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0EC5-7D1B-4965-858D-5047A50E338A}"/>
              </a:ext>
            </a:extLst>
          </p:cNvPr>
          <p:cNvSpPr txBox="1"/>
          <p:nvPr/>
        </p:nvSpPr>
        <p:spPr>
          <a:xfrm>
            <a:off x="323528" y="124204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Tx/>
              <a:buChar char="-"/>
            </a:pPr>
            <a:r>
              <a:rPr lang="ru-RU" dirty="0"/>
              <a:t>Развитие придорожного сервиса (инвестиционные площадки: с. Турунтаево, ул. Полевая 50, </a:t>
            </a:r>
            <a:r>
              <a:rPr lang="ru-RU" dirty="0" err="1"/>
              <a:t>с.Турунтаево</a:t>
            </a:r>
            <a:r>
              <a:rPr lang="ru-RU" dirty="0"/>
              <a:t>, ул. КСМ  участок 1А/1, 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естность «Хаим», Турунтаево, ул. Механизаторов 17б), объем инвестиций                              20,0</a:t>
            </a:r>
          </a:p>
          <a:p>
            <a:pPr font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промышленно – логистического центра на площадке бывшего кирпичного завода в с. Старое Татаурово                  			100,0</a:t>
            </a:r>
          </a:p>
          <a:p>
            <a:pPr font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сельскохозяйственных комплексов в селах Турунтаево, Итанца, Татаурово (инвестиционные площадки в местности «Бородино» (50 га) и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Верещага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(100 га), залежные земли в с. Итанца и с. Татаурово                20,0</a:t>
            </a:r>
          </a:p>
          <a:p>
            <a:pPr marL="285750" indent="-285750" fontAlgn="ctr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Восстановление производства на базе предприятий – банкротов (Мостовский свинокомплекс,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Таловский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завод ЖБК)                                                          50,0</a:t>
            </a:r>
          </a:p>
          <a:p>
            <a:pPr marL="285750" indent="-285750" fontAlgn="ctr"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t"/>
            <a:r>
              <a:rPr lang="ru-RU" dirty="0"/>
              <a:t>- Переработка отходов лесной промышленности в селах Турунтаево, </a:t>
            </a:r>
            <a:r>
              <a:rPr lang="ru-RU" dirty="0" err="1"/>
              <a:t>Гурулево</a:t>
            </a:r>
            <a:endParaRPr lang="ru-RU" dirty="0"/>
          </a:p>
          <a:p>
            <a:pPr fontAlgn="t"/>
            <a:r>
              <a:rPr lang="ru-RU" dirty="0"/>
              <a:t>                                                                                                                                  10,0</a:t>
            </a:r>
          </a:p>
        </p:txBody>
      </p:sp>
    </p:spTree>
    <p:extLst>
      <p:ext uri="{BB962C8B-B14F-4D97-AF65-F5344CB8AC3E}">
        <p14:creationId xmlns:p14="http://schemas.microsoft.com/office/powerpoint/2010/main" val="99028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Инвестиции в с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оциальную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сферу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</a:rPr>
              <a:t>На период до 2035 года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(млн. руб.).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0EC5-7D1B-4965-858D-5047A50E338A}"/>
              </a:ext>
            </a:extLst>
          </p:cNvPr>
          <p:cNvSpPr txBox="1"/>
          <p:nvPr/>
        </p:nvSpPr>
        <p:spPr>
          <a:xfrm>
            <a:off x="683568" y="1242040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стационара в с. Турунтаево                                                    11,7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поликлиники в с. Турунтаево                                                  4,3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ФАП в с. </a:t>
            </a:r>
            <a:r>
              <a:rPr lang="ru-RU" dirty="0" err="1"/>
              <a:t>Карымск</a:t>
            </a:r>
            <a:r>
              <a:rPr lang="ru-RU" dirty="0"/>
              <a:t>                                                                    4,0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ФАП в с. Троицк                                                                       6,0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ФАП в с. Таловка                                                                      5,0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спортивных площадок (УРСТ)                                           98,8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школ в селах Гремячинск и Горячинск                                300,0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Строительство Дома культуры в с. Ильинка                                                 90,0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6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Инвестиции в сферу экологии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период до 2035 года (млн. руб.).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0EC5-7D1B-4965-858D-5047A50E338A}"/>
              </a:ext>
            </a:extLst>
          </p:cNvPr>
          <p:cNvSpPr txBox="1"/>
          <p:nvPr/>
        </p:nvSpPr>
        <p:spPr>
          <a:xfrm>
            <a:off x="323528" y="1242040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/>
              <a:t>Полигон ТКО в с. Турунтаево Прибайкальского района                                                                               440,0</a:t>
            </a:r>
          </a:p>
          <a:p>
            <a:pPr fontAlgn="t"/>
            <a:r>
              <a:rPr lang="ru-RU" sz="1400" dirty="0"/>
              <a:t>Строительство очистных сооружений с. Турунтаево (500 м3/</a:t>
            </a:r>
            <a:r>
              <a:rPr lang="ru-RU" sz="1400" dirty="0" err="1"/>
              <a:t>сут</a:t>
            </a:r>
            <a:r>
              <a:rPr lang="ru-RU" sz="1400" dirty="0"/>
              <a:t>.)                                                             300,0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причала в с. Горячинск оборудование причала пунктами приема сточных вод, мусора и заправки топливом судов                                                                                                                                  80,0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Организация работ и акций по очистке береговой линии озера Байкал от скоплений органического материала вблизи:  с. Горячинск, с. Турка и с. Гремячинск Прибайкальского района                                                 30,0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площадок накопления ТКО в селах Прибайкальского района                                           40,0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улично-дорожной сети в селах Гремячинск, Турка-Соболиха, Горячинск                       813,0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автомобильной парковки, прилегающей к курорту «Горячинск»                                     100,0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автостоянок с подъездами на оз. </a:t>
            </a:r>
            <a:r>
              <a:rPr lang="ru-RU" sz="1400" dirty="0" err="1"/>
              <a:t>Котокель</a:t>
            </a:r>
            <a:r>
              <a:rPr lang="ru-RU" sz="1400" dirty="0"/>
              <a:t>                                                                          100,0</a:t>
            </a:r>
          </a:p>
          <a:p>
            <a:pPr fontAlgn="t"/>
            <a:endParaRPr lang="ru-RU" sz="1400" dirty="0"/>
          </a:p>
          <a:p>
            <a:pPr fontAlgn="t"/>
            <a:r>
              <a:rPr lang="ru-RU" sz="1400" dirty="0"/>
              <a:t>Строительство сетей водоснабжения в селах Турка, Горячинск                                                                 86,0</a:t>
            </a:r>
          </a:p>
          <a:p>
            <a:pPr fontAlgn="t"/>
            <a:endParaRPr lang="ru-RU" sz="1400" dirty="0"/>
          </a:p>
          <a:p>
            <a:pPr marL="285750" indent="-285750" fontAlgn="t">
              <a:buFontTx/>
              <a:buChar char="-"/>
            </a:pPr>
            <a:r>
              <a:rPr lang="ru-RU" sz="1400" dirty="0"/>
              <a:t>Строительство моста через р. Селенга в районе села Татаурово                                                      4000,0</a:t>
            </a:r>
          </a:p>
          <a:p>
            <a:pPr marL="285750" indent="-285750" fontAlgn="t">
              <a:buFontTx/>
              <a:buChar char="-"/>
            </a:pPr>
            <a:endParaRPr lang="ru-RU" sz="1400" dirty="0"/>
          </a:p>
          <a:p>
            <a:pPr fontAlgn="t"/>
            <a:r>
              <a:rPr lang="ru-RU" sz="1400" dirty="0"/>
              <a:t>- Работы в рамках программы «Формирование современной городской среды в МО Прибайкальский район» </a:t>
            </a:r>
          </a:p>
        </p:txBody>
      </p:sp>
    </p:spTree>
    <p:extLst>
      <p:ext uri="{BB962C8B-B14F-4D97-AF65-F5344CB8AC3E}">
        <p14:creationId xmlns:p14="http://schemas.microsoft.com/office/powerpoint/2010/main" val="93795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Основные показатели социально-экономического развития  района согласно целевого сценария.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19693"/>
              </p:ext>
            </p:extLst>
          </p:nvPr>
        </p:nvGraphicFramePr>
        <p:xfrm>
          <a:off x="611560" y="906980"/>
          <a:ext cx="8064895" cy="5618365"/>
        </p:xfrm>
        <a:graphic>
          <a:graphicData uri="http://schemas.openxmlformats.org/drawingml/2006/table">
            <a:tbl>
              <a:tblPr firstRow="1" firstCol="1" bandRow="1"/>
              <a:tblGrid>
                <a:gridCol w="53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2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социально-экономического развития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2029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2035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(в т. ч. частные)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(273,2)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(312,8)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(537,3)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2187,2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(806,1)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работников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 с денежными доходами ниже величины прожиточного минимума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общей безработицы 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Производительность труда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площадь жилых помещений, приходящаяся в среднем на 1 жителя 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преступности на 100 тыс. населения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3030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94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Изменение структуры экономики района в результате реализации стратегии.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20286"/>
              </p:ext>
            </p:extLst>
          </p:nvPr>
        </p:nvGraphicFramePr>
        <p:xfrm>
          <a:off x="323528" y="1052738"/>
          <a:ext cx="8424936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47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отрасли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2035 %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Лесопромышленный комплекс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Добыча полезных ископаемых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Агропромышленный комплекс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Туризм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Торговля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Промышленность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79497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целом по данным отраслям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(рост ВРП в 3 раза, темп 7% в год)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8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9969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9618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76672"/>
            <a:ext cx="835293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2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76690" cy="58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6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889AB-2163-43CA-9F96-CC55A824DD16}"/>
              </a:ext>
            </a:extLst>
          </p:cNvPr>
          <p:cNvSpPr txBox="1"/>
          <p:nvPr/>
        </p:nvSpPr>
        <p:spPr>
          <a:xfrm>
            <a:off x="1619672" y="33265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«Миссия» Прибайкальского района</a:t>
            </a:r>
          </a:p>
          <a:p>
            <a:pPr lvl="0" algn="ctr">
              <a:defRPr/>
            </a:pPr>
            <a:r>
              <a:rPr lang="ru-RU" b="1" dirty="0"/>
              <a:t>«Прибайкалье – это не территория и границы, а люди и их свершения»</a:t>
            </a:r>
            <a:r>
              <a:rPr lang="ru-RU" dirty="0"/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2A826-ACBB-4AB7-BDEE-D562312C5B8A}"/>
              </a:ext>
            </a:extLst>
          </p:cNvPr>
          <p:cNvSpPr txBox="1"/>
          <p:nvPr/>
        </p:nvSpPr>
        <p:spPr>
          <a:xfrm>
            <a:off x="539552" y="1412776"/>
            <a:ext cx="82284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Будущий образ муниципального района может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быть охарактеризован следующими параметрами: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современный, благоустроенный, сохранивший историческое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культурное наследие муниципальный район;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экологически чистая, красивая и ухоженная природа;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динамично развивающаяся конкурентоспособная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экономика муниципального района;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низкий уровень безработицы и преступности;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стабильный, высокий уровень социального благополучия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благосостояния жителей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6952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SWOT</a:t>
            </a:r>
            <a:r>
              <a:rPr lang="ru-RU" dirty="0">
                <a:latin typeface="+mj-lt"/>
              </a:rPr>
              <a:t>- анализ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Экономическая сфера.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943" y="840773"/>
            <a:ext cx="43387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Сильные стороны</a:t>
            </a:r>
          </a:p>
          <a:p>
            <a:r>
              <a:rPr lang="ru-RU" sz="1400" dirty="0"/>
              <a:t>1.         Развитая торговля, общепит, сфера бытового обслуживания населения.</a:t>
            </a:r>
          </a:p>
          <a:p>
            <a:r>
              <a:rPr lang="ru-RU" sz="1400" dirty="0"/>
              <a:t>2.         Развиваются компании АПК.</a:t>
            </a:r>
          </a:p>
          <a:p>
            <a:r>
              <a:rPr lang="ru-RU" sz="1400" dirty="0"/>
              <a:t>3.         Развитый лесопромышленный комплекс.</a:t>
            </a:r>
          </a:p>
          <a:p>
            <a:r>
              <a:rPr lang="ru-RU" sz="1400" dirty="0"/>
              <a:t>4.         Активное развитие туристического бизнеса, народных промыслов, введение в строй новых объектов инфраструктуры, и земельных участков для ведения ТРД (туристско-рекреационной деятельности) в ОЭЗ "Байкальская гавань".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032" y="3212976"/>
            <a:ext cx="4427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Слабые стороны</a:t>
            </a:r>
          </a:p>
          <a:p>
            <a:r>
              <a:rPr lang="ru-RU" sz="1400" dirty="0"/>
              <a:t>1.        Низкая предпринимательская активность и квалификация персонала, низкая производительность труда.</a:t>
            </a:r>
          </a:p>
          <a:p>
            <a:r>
              <a:rPr lang="ru-RU" sz="1400" dirty="0"/>
              <a:t>2.        Минимальный пакет предложений в сфере услуг (в том числе туризм).</a:t>
            </a:r>
          </a:p>
          <a:p>
            <a:r>
              <a:rPr lang="ru-RU" sz="1400" dirty="0"/>
              <a:t>3.        Низкий уровень качества товаров и услуг.</a:t>
            </a:r>
          </a:p>
          <a:p>
            <a:r>
              <a:rPr lang="ru-RU" sz="1400" dirty="0"/>
              <a:t>4.        Низкий уровень развития сельского хозяйства, пищевой промышленности, придорожного сервиса.</a:t>
            </a:r>
          </a:p>
          <a:p>
            <a:r>
              <a:rPr lang="ru-RU" sz="1400" dirty="0"/>
              <a:t>5.        Недостаточное развитие  транспортной инфраструктуры (аэродром в с. Горячинск, отсутствие моста через р. Селенга).</a:t>
            </a:r>
          </a:p>
          <a:p>
            <a:r>
              <a:rPr lang="ru-RU" sz="1400" dirty="0"/>
              <a:t>6.        Ограниченный интерес бизнеса к размещению в ОЭЗ «Байкальская Гавань».</a:t>
            </a:r>
          </a:p>
          <a:p>
            <a:r>
              <a:rPr lang="ru-RU" sz="1400" dirty="0"/>
              <a:t>7.       Наличие институциональных ограничений (требование режима ЦЭЗ)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4678" y="817676"/>
            <a:ext cx="4437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Возможности</a:t>
            </a:r>
          </a:p>
          <a:p>
            <a:r>
              <a:rPr lang="ru-RU" sz="1400" dirty="0"/>
              <a:t>1.       Мотивация населения к активной предпринимательской деятельности.</a:t>
            </a:r>
          </a:p>
          <a:p>
            <a:r>
              <a:rPr lang="ru-RU" sz="1400" dirty="0"/>
              <a:t>2.       Повышение конкурентной среды, маркетинга в сфере услуг, развитие социально ориентированного бизнеса.</a:t>
            </a:r>
          </a:p>
          <a:p>
            <a:r>
              <a:rPr lang="ru-RU" sz="1400" dirty="0"/>
              <a:t>3.       Участие в программах развития, грантах, организация обучения в сфере малого и среднего бизнеса, в целях привлечения молодых предпринимателей и специалистов.</a:t>
            </a:r>
          </a:p>
          <a:p>
            <a:r>
              <a:rPr lang="ru-RU" sz="1400" dirty="0"/>
              <a:t>4.        Разработка муниципальных </a:t>
            </a:r>
            <a:r>
              <a:rPr lang="ru-RU" sz="1400" dirty="0" err="1"/>
              <a:t>инвестпрограмм</a:t>
            </a:r>
            <a:r>
              <a:rPr lang="ru-RU" sz="1400" dirty="0"/>
              <a:t>, создание </a:t>
            </a:r>
            <a:r>
              <a:rPr lang="ru-RU" sz="1400" dirty="0" err="1"/>
              <a:t>инвестплощадок</a:t>
            </a:r>
            <a:r>
              <a:rPr lang="ru-RU" sz="1400" dirty="0"/>
              <a:t> по основным направлениям бизнеса.</a:t>
            </a:r>
          </a:p>
          <a:p>
            <a:r>
              <a:rPr lang="ru-RU" sz="1400" dirty="0"/>
              <a:t>5.        Продвижение торговых брендов МО.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4678" y="386104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Угрозы</a:t>
            </a:r>
          </a:p>
          <a:p>
            <a:r>
              <a:rPr lang="ru-RU" sz="1400" dirty="0"/>
              <a:t>1.        Перенасыщение рынка товарами и услугами низкого качества, низкий уровень сервиса.</a:t>
            </a:r>
          </a:p>
          <a:p>
            <a:pPr marL="342900" indent="-342900">
              <a:buAutoNum type="arabicPeriod" startAt="2"/>
            </a:pPr>
            <a:r>
              <a:rPr lang="ru-RU" sz="1400" dirty="0"/>
              <a:t>Угрозы связанные с кризисными явлениями в мировой и отечественной экономике, снижением привлекательности МО.</a:t>
            </a:r>
          </a:p>
          <a:p>
            <a:r>
              <a:rPr lang="ru-RU" sz="1400" dirty="0"/>
              <a:t>3.       Падение конкурентоспособности местных товаропроизводителей;</a:t>
            </a:r>
          </a:p>
          <a:p>
            <a:r>
              <a:rPr lang="ru-RU" sz="1400" dirty="0"/>
              <a:t>4.       Увеличение фискальной и налоговой нагрузки на предпринимателей.</a:t>
            </a:r>
          </a:p>
          <a:p>
            <a:r>
              <a:rPr lang="ru-RU" sz="1400" dirty="0"/>
              <a:t>5.       Сокращение бюджета, сокращение объемов частных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34156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SWOT</a:t>
            </a:r>
            <a:r>
              <a:rPr lang="ru-RU" dirty="0">
                <a:latin typeface="+mj-lt"/>
              </a:rPr>
              <a:t>- анализ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Социальная сфера.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980728"/>
            <a:ext cx="4283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Сильные стороны</a:t>
            </a:r>
          </a:p>
          <a:p>
            <a:r>
              <a:rPr lang="ru-RU" sz="1400" dirty="0"/>
              <a:t>1.        Стабилизация рождаемости в районе, снижение смертности, в том числе детской.</a:t>
            </a:r>
          </a:p>
          <a:p>
            <a:r>
              <a:rPr lang="ru-RU" sz="1400" dirty="0"/>
              <a:t>2.        Развитая сеть объектов образования, культуры, спорта.</a:t>
            </a:r>
          </a:p>
          <a:p>
            <a:r>
              <a:rPr lang="ru-RU" sz="1400" dirty="0"/>
              <a:t>3.        Богатый культурный, духовный, интеллектуальный потенциал жителей.</a:t>
            </a:r>
          </a:p>
          <a:p>
            <a:r>
              <a:rPr lang="ru-RU" sz="1400" dirty="0"/>
              <a:t>4.        Наличие квалифицированных кадров в образовании, культуре и спорте.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079" y="3504496"/>
            <a:ext cx="443893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Слабые стороны</a:t>
            </a:r>
          </a:p>
          <a:p>
            <a:r>
              <a:rPr lang="ru-RU" sz="1400" dirty="0"/>
              <a:t>1         Миграционный отток, особенно молодежи. </a:t>
            </a:r>
          </a:p>
          <a:p>
            <a:r>
              <a:rPr lang="ru-RU" sz="1400" dirty="0"/>
              <a:t>2         Небольшое количество высокопроизводительной трудовой занятости, асимметрия между запросами работодателей и возможностью трудовых ресурсов.  </a:t>
            </a:r>
          </a:p>
          <a:p>
            <a:pPr marL="342900" indent="-342900">
              <a:buAutoNum type="arabicPlain" startAt="3"/>
            </a:pPr>
            <a:r>
              <a:rPr lang="ru-RU" sz="1400" dirty="0"/>
              <a:t>   Отсутствие центров семейного, молодежного развития в МО.</a:t>
            </a:r>
          </a:p>
          <a:p>
            <a:r>
              <a:rPr lang="ru-RU" sz="1400" dirty="0"/>
              <a:t>4         Ограниченные возможности индивидуального развития в отдаленных и малых селах, ввиду отсутствия и слабого развития социальной инфраструктуры (объектов культуры, спорта, образования).</a:t>
            </a: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80728"/>
            <a:ext cx="42839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Возможности</a:t>
            </a:r>
          </a:p>
          <a:p>
            <a:r>
              <a:rPr lang="ru-RU" sz="1400" dirty="0"/>
              <a:t>1.        Повышение рождаемости.</a:t>
            </a:r>
          </a:p>
          <a:p>
            <a:r>
              <a:rPr lang="ru-RU" sz="1400" dirty="0"/>
              <a:t>2.        Развитие без барьерной среды, инклюзивного образования;</a:t>
            </a:r>
          </a:p>
          <a:p>
            <a:r>
              <a:rPr lang="ru-RU" sz="1400" dirty="0"/>
              <a:t>3.        Создание системы повышения квалификации специалистов в различных сферах.</a:t>
            </a:r>
          </a:p>
          <a:p>
            <a:r>
              <a:rPr lang="ru-RU" sz="1400" dirty="0"/>
              <a:t>4.         Расширение направлений дополнительного образования, предпрофессиональная подготовка в соответствии с новым форматом рынка труда.</a:t>
            </a:r>
          </a:p>
          <a:p>
            <a:r>
              <a:rPr lang="ru-RU" sz="1400" dirty="0"/>
              <a:t>5.          Пропаганда ЗОЖ, развитие спорта, профилактической медицины.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0672" y="364502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Угрозы </a:t>
            </a:r>
          </a:p>
          <a:p>
            <a:r>
              <a:rPr lang="ru-RU" sz="1400" dirty="0"/>
              <a:t>1.       Сокращение трудового ресурса рабочих специальностей.</a:t>
            </a:r>
          </a:p>
          <a:p>
            <a:r>
              <a:rPr lang="ru-RU" sz="1400" dirty="0"/>
              <a:t>2.        Угроза закрытия объектов социальной сферы.</a:t>
            </a:r>
          </a:p>
          <a:p>
            <a:r>
              <a:rPr lang="ru-RU" sz="1400" dirty="0"/>
              <a:t>3.        Увеличение числа неблагополучных семей;</a:t>
            </a:r>
          </a:p>
          <a:p>
            <a:r>
              <a:rPr lang="ru-RU" sz="1400" dirty="0"/>
              <a:t>4.        Рост преступности, социальных болезней;</a:t>
            </a:r>
          </a:p>
          <a:p>
            <a:r>
              <a:rPr lang="ru-RU" sz="1400" dirty="0"/>
              <a:t>5.        Сокращение бюджета финансирования социальной сферы в целом, в связи с возможным ростом дефицита бюджетов..</a:t>
            </a:r>
          </a:p>
        </p:txBody>
      </p:sp>
    </p:spTree>
    <p:extLst>
      <p:ext uri="{BB962C8B-B14F-4D97-AF65-F5344CB8AC3E}">
        <p14:creationId xmlns:p14="http://schemas.microsoft.com/office/powerpoint/2010/main" val="113148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SWOT</a:t>
            </a:r>
            <a:r>
              <a:rPr lang="ru-RU" dirty="0">
                <a:latin typeface="+mj-lt"/>
              </a:rPr>
              <a:t>- анализ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Экологическая сфера.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6979"/>
            <a:ext cx="43924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Сильные стороны</a:t>
            </a:r>
          </a:p>
          <a:p>
            <a:r>
              <a:rPr lang="ru-RU" sz="1400" dirty="0"/>
              <a:t>1.        Наличие значительных запасов чистой питьевой воды, и в целом водных ресурсов, как поверхностных так и подземных.</a:t>
            </a:r>
          </a:p>
          <a:p>
            <a:r>
              <a:rPr lang="ru-RU" sz="1400" dirty="0"/>
              <a:t>2.        Незначительная нагрузка на окружающую среду промышленных предприятий.</a:t>
            </a:r>
          </a:p>
          <a:p>
            <a:r>
              <a:rPr lang="ru-RU" sz="1400" dirty="0"/>
              <a:t>3.        Значительный экологический потенциал: чистый воздух, биологическое разнообразие, высокая степень лесистости  (72%).</a:t>
            </a:r>
          </a:p>
          <a:p>
            <a:r>
              <a:rPr lang="ru-RU" sz="1400" dirty="0"/>
              <a:t>4.        Наличие мест с нетронутыми экосистемами.</a:t>
            </a:r>
          </a:p>
          <a:p>
            <a:r>
              <a:rPr lang="ru-RU" sz="1400" dirty="0"/>
              <a:t>5.        Наличие уникальных ландшафтов.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173" y="3500426"/>
            <a:ext cx="43458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Слабые стороны</a:t>
            </a:r>
          </a:p>
          <a:p>
            <a:r>
              <a:rPr lang="ru-RU" sz="1400" dirty="0"/>
              <a:t>1. Отсутствие полигона ТКО, значительный негативный накопленный эффект  от  несанкционированных свалок мусора, в том числе отходов деревообработки, их нерациональная утилизация путем сжигания.</a:t>
            </a:r>
          </a:p>
          <a:p>
            <a:r>
              <a:rPr lang="ru-RU" sz="1400" dirty="0"/>
              <a:t>2. Отсутствие системы сбора и вывоза мусора с побережья оз. Байкал, дорогостоящие услуги по утилизации ТКО и ЖБО, в связи с режимом ЦЭЗ в прибрежных поселениях.</a:t>
            </a:r>
          </a:p>
          <a:p>
            <a:r>
              <a:rPr lang="ru-RU" sz="1400" dirty="0"/>
              <a:t>3. Снижение качества водных ресурсов, распространение спирогиры в оз. Байкал, </a:t>
            </a:r>
            <a:r>
              <a:rPr lang="ru-RU" sz="1400" dirty="0" err="1"/>
              <a:t>Гаффской</a:t>
            </a:r>
            <a:r>
              <a:rPr lang="ru-RU" sz="1400" dirty="0"/>
              <a:t> болезни оз. </a:t>
            </a:r>
            <a:r>
              <a:rPr lang="ru-RU" sz="1400" dirty="0" err="1"/>
              <a:t>Котокель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0697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Возможности</a:t>
            </a:r>
          </a:p>
          <a:p>
            <a:r>
              <a:rPr lang="ru-RU" sz="1400" dirty="0"/>
              <a:t>1.   Строительство полигона ТКО </a:t>
            </a:r>
          </a:p>
          <a:p>
            <a:r>
              <a:rPr lang="ru-RU" sz="1400" dirty="0"/>
              <a:t>2.   Организация работ по очистке береговой линии оз. Байкал, организация сбора и вывоза мусора, снижение издержек по утилизации ТБО и ЖБО, запуск очистных ОЭЗ;</a:t>
            </a:r>
          </a:p>
          <a:p>
            <a:r>
              <a:rPr lang="ru-RU" sz="1400" dirty="0"/>
              <a:t>3.   Оборудование мест отдыха на побережье Байкала;</a:t>
            </a:r>
          </a:p>
          <a:p>
            <a:r>
              <a:rPr lang="ru-RU" sz="1400" dirty="0"/>
              <a:t>4.    Установка дополнительных станций очистки.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9505" y="350042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Угрозы</a:t>
            </a:r>
          </a:p>
          <a:p>
            <a:r>
              <a:rPr lang="ru-RU" sz="1400" dirty="0"/>
              <a:t>1.       Усиление распространения водорослей спирогира в оз. Байкал, загрязнение водных ресурсов, дальнейшее обмеление рек и озер.</a:t>
            </a:r>
          </a:p>
          <a:p>
            <a:r>
              <a:rPr lang="ru-RU" sz="1400" dirty="0"/>
              <a:t>2.       Увеличение числа "черных лесорубов", соответственно незаконных рубок.</a:t>
            </a:r>
          </a:p>
          <a:p>
            <a:r>
              <a:rPr lang="ru-RU" sz="1400" dirty="0"/>
              <a:t>3.       Рост атмосферного загрязнения, исчерпание, уничтожение биоресурсов.</a:t>
            </a:r>
          </a:p>
          <a:p>
            <a:r>
              <a:rPr lang="ru-RU" sz="1400" dirty="0"/>
              <a:t>4.       Увеличение лесных пожаров, сокращение лесного покрытия.</a:t>
            </a:r>
          </a:p>
          <a:p>
            <a:r>
              <a:rPr lang="ru-RU" sz="1400" dirty="0"/>
              <a:t>5.       Увеличение антропогенной нагрузки на побережье оз. Байкал, по причине роста турпотока, как следствие обвальный рост мусора, уничтожение прибрежной </a:t>
            </a:r>
            <a:r>
              <a:rPr lang="ru-RU" sz="1400" dirty="0" err="1"/>
              <a:t>биоты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9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797C8D-46F6-4BC5-9544-1E4C8D3B8D11}"/>
              </a:ext>
            </a:extLst>
          </p:cNvPr>
          <p:cNvSpPr txBox="1"/>
          <p:nvPr/>
        </p:nvSpPr>
        <p:spPr>
          <a:xfrm>
            <a:off x="1475656" y="2606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Анализ социально-экономического развития  района.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A30289B-E539-456D-B651-5BC1F663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57708"/>
              </p:ext>
            </p:extLst>
          </p:nvPr>
        </p:nvGraphicFramePr>
        <p:xfrm>
          <a:off x="467544" y="692696"/>
          <a:ext cx="8352928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549372">
                  <a:extLst>
                    <a:ext uri="{9D8B030D-6E8A-4147-A177-3AD203B41FA5}">
                      <a16:colId xmlns:a16="http://schemas.microsoft.com/office/drawing/2014/main" val="1827977352"/>
                    </a:ext>
                  </a:extLst>
                </a:gridCol>
                <a:gridCol w="2856112">
                  <a:extLst>
                    <a:ext uri="{9D8B030D-6E8A-4147-A177-3AD203B41FA5}">
                      <a16:colId xmlns:a16="http://schemas.microsoft.com/office/drawing/2014/main" val="2441511713"/>
                    </a:ext>
                  </a:extLst>
                </a:gridCol>
                <a:gridCol w="883334">
                  <a:extLst>
                    <a:ext uri="{9D8B030D-6E8A-4147-A177-3AD203B41FA5}">
                      <a16:colId xmlns:a16="http://schemas.microsoft.com/office/drawing/2014/main" val="4170961514"/>
                    </a:ext>
                  </a:extLst>
                </a:gridCol>
                <a:gridCol w="768656">
                  <a:extLst>
                    <a:ext uri="{9D8B030D-6E8A-4147-A177-3AD203B41FA5}">
                      <a16:colId xmlns:a16="http://schemas.microsoft.com/office/drawing/2014/main" val="2362739319"/>
                    </a:ext>
                  </a:extLst>
                </a:gridCol>
                <a:gridCol w="1097968">
                  <a:extLst>
                    <a:ext uri="{9D8B030D-6E8A-4147-A177-3AD203B41FA5}">
                      <a16:colId xmlns:a16="http://schemas.microsoft.com/office/drawing/2014/main" val="8804579"/>
                    </a:ext>
                  </a:extLst>
                </a:gridCol>
                <a:gridCol w="1098743">
                  <a:extLst>
                    <a:ext uri="{9D8B030D-6E8A-4147-A177-3AD203B41FA5}">
                      <a16:colId xmlns:a16="http://schemas.microsoft.com/office/drawing/2014/main" val="3327222460"/>
                    </a:ext>
                  </a:extLst>
                </a:gridCol>
                <a:gridCol w="1098743">
                  <a:extLst>
                    <a:ext uri="{9D8B030D-6E8A-4147-A177-3AD203B41FA5}">
                      <a16:colId xmlns:a16="http://schemas.microsoft.com/office/drawing/2014/main" val="1008275148"/>
                    </a:ext>
                  </a:extLst>
                </a:gridCol>
              </a:tblGrid>
              <a:tr h="75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социально-экономического развития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30714"/>
                  </a:ext>
                </a:extLst>
              </a:tr>
              <a:tr h="250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тыс.чел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20016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(в т. ч. частные)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3916,4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(2781,2)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2121,2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(1718,6)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(476,6)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761,3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(440,4)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286434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2078,2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2192,7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2458,5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2880,2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590522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работников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17272,2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19398,4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24300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29673,9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54800"/>
                  </a:ext>
                </a:extLst>
              </a:tr>
              <a:tr h="75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 с денежными доходами ниже величины прожиточного минимума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80468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общей безработицы (МОТ)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42993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114,6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108,8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126,0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08467"/>
                  </a:ext>
                </a:extLst>
              </a:tr>
              <a:tr h="250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Производительность труда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983,0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936,9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972,4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6808,9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400626"/>
                  </a:ext>
                </a:extLst>
              </a:tr>
              <a:tr h="75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площадь жилых помещений, приходящаяся в среднем на 1 жителя 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65455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преступности на 100 тыс. населения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3524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3602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4216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3193</a:t>
                      </a:r>
                    </a:p>
                  </a:txBody>
                  <a:tcPr marL="49268" marR="49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74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46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Приоритетные направления социально-экономического развития района.</a:t>
            </a:r>
          </a:p>
          <a:p>
            <a:pPr algn="ctr"/>
            <a:r>
              <a:rPr lang="ru-RU" dirty="0">
                <a:latin typeface="+mj-lt"/>
              </a:rPr>
              <a:t>Экономическая сфера.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1315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создание благоприятного инвестиционного климата для развития экономики</a:t>
            </a:r>
          </a:p>
          <a:p>
            <a:r>
              <a:rPr lang="ru-RU" dirty="0"/>
              <a:t>- развитие туристической отрасли, </a:t>
            </a:r>
          </a:p>
          <a:p>
            <a:r>
              <a:rPr lang="ru-RU" dirty="0"/>
              <a:t>- обеспечение поддержки развития действующих и создание перспективных промышленных производств,</a:t>
            </a:r>
          </a:p>
          <a:p>
            <a:r>
              <a:rPr lang="ru-RU" dirty="0"/>
              <a:t>- создание благоприятного климата для развития сельскохозяйственных предприятий,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поддержка развития предпринимательской инициативы;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увеличение доходов и оптимизация бюджета муниципального образования.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886733"/>
            <a:ext cx="435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формирование лидеров туриндустрии, структурирование рынка, отход слабых игроков,</a:t>
            </a:r>
          </a:p>
          <a:p>
            <a:pPr marL="285750" indent="-285750">
              <a:buFontTx/>
              <a:buChar char="-"/>
            </a:pPr>
            <a:r>
              <a:rPr lang="ru-RU" dirty="0"/>
              <a:t>формирование с/х производителей с полным циклом производства,</a:t>
            </a:r>
          </a:p>
          <a:p>
            <a:r>
              <a:rPr lang="ru-RU" dirty="0"/>
              <a:t>-  рост эффективности лесной отрасли, рост объема глубокой переработки,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рост производства стройматериалов,</a:t>
            </a:r>
          </a:p>
          <a:p>
            <a:r>
              <a:rPr lang="ru-RU" dirty="0"/>
              <a:t>-    выход из стагнации строительной отрасли.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54684"/>
            <a:ext cx="3024336" cy="60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на среднесрочный период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6453" y="1454685"/>
            <a:ext cx="3024336" cy="60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 на долгосрочный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7912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1201</TotalTime>
  <Words>1946</Words>
  <Application>Microsoft Office PowerPoint</Application>
  <PresentationFormat>Экран (4:3)</PresentationFormat>
  <Paragraphs>396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Воздушный поток</vt:lpstr>
      <vt:lpstr>Стратегия социально-экономического развития Прибайкальского района Республики Бурятия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Литвинов</cp:lastModifiedBy>
  <cp:revision>73</cp:revision>
  <dcterms:modified xsi:type="dcterms:W3CDTF">2018-07-30T07:16:31Z</dcterms:modified>
</cp:coreProperties>
</file>